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2"/>
  </p:notesMasterIdLst>
  <p:sldIdLst>
    <p:sldId id="256" r:id="rId2"/>
    <p:sldId id="305" r:id="rId3"/>
    <p:sldId id="307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46" r:id="rId13"/>
    <p:sldId id="347" r:id="rId14"/>
    <p:sldId id="318" r:id="rId15"/>
    <p:sldId id="322" r:id="rId16"/>
    <p:sldId id="321" r:id="rId17"/>
    <p:sldId id="323" r:id="rId18"/>
    <p:sldId id="324" r:id="rId19"/>
    <p:sldId id="325" r:id="rId20"/>
    <p:sldId id="348" r:id="rId21"/>
    <p:sldId id="352" r:id="rId22"/>
    <p:sldId id="341" r:id="rId23"/>
    <p:sldId id="326" r:id="rId24"/>
    <p:sldId id="327" r:id="rId25"/>
    <p:sldId id="331" r:id="rId26"/>
    <p:sldId id="332" r:id="rId27"/>
    <p:sldId id="328" r:id="rId28"/>
    <p:sldId id="333" r:id="rId29"/>
    <p:sldId id="335" r:id="rId30"/>
    <p:sldId id="336" r:id="rId31"/>
    <p:sldId id="337" r:id="rId32"/>
    <p:sldId id="351" r:id="rId33"/>
    <p:sldId id="339" r:id="rId34"/>
    <p:sldId id="340" r:id="rId35"/>
    <p:sldId id="343" r:id="rId36"/>
    <p:sldId id="344" r:id="rId37"/>
    <p:sldId id="270" r:id="rId38"/>
    <p:sldId id="345" r:id="rId39"/>
    <p:sldId id="353" r:id="rId40"/>
    <p:sldId id="350" r:id="rId41"/>
  </p:sldIdLst>
  <p:sldSz cx="9144000" cy="5143500" type="screen16x9"/>
  <p:notesSz cx="6858000" cy="9144000"/>
  <p:embeddedFontLst>
    <p:embeddedFont>
      <p:font typeface="Bahiana" pitchFamily="2" charset="77"/>
      <p:regular r:id="rId43"/>
    </p:embeddedFont>
    <p:embeddedFont>
      <p:font typeface="Barlow Semi Condensed" pitchFamily="2" charset="77"/>
      <p:regular r:id="rId44"/>
      <p:bold r:id="rId45"/>
      <p:italic r:id="rId46"/>
      <p:boldItalic r:id="rId47"/>
    </p:embeddedFont>
    <p:embeddedFont>
      <p:font typeface="Barlow Semi Condensed Medium" pitchFamily="2" charset="77"/>
      <p:regular r:id="rId48"/>
      <p:bold r:id="rId49"/>
      <p:italic r:id="rId50"/>
      <p:boldItalic r:id="rId51"/>
    </p:embeddedFont>
    <p:embeddedFont>
      <p:font typeface="Barlow Semi Condensed SemiBold" pitchFamily="2" charset="77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Fira Sans Extra Condensed Medium" panose="020B0603050000020004" pitchFamily="34" charset="0"/>
      <p:regular r:id="rId57"/>
      <p:bold r:id="rId58"/>
      <p:italic r:id="rId59"/>
      <p:boldItalic r:id="rId60"/>
    </p:embeddedFont>
    <p:embeddedFont>
      <p:font typeface="Roboto Condensed Light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0707464e43aa6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CC00"/>
    <a:srgbClr val="FF99FF"/>
    <a:srgbClr val="99FF66"/>
    <a:srgbClr val="99CCFF"/>
    <a:srgbClr val="CC00CC"/>
    <a:srgbClr val="FF66FF"/>
    <a:srgbClr val="FF66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3B814-C1B2-4784-A4D6-7C24A5958A0A}">
  <a:tblStyle styleId="{92F3B814-C1B2-4784-A4D6-7C24A5958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4"/>
    <p:restoredTop sz="94650"/>
  </p:normalViewPr>
  <p:slideViewPr>
    <p:cSldViewPr snapToGrid="0">
      <p:cViewPr>
        <p:scale>
          <a:sx n="164" d="100"/>
          <a:sy n="164" d="100"/>
        </p:scale>
        <p:origin x="2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6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4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8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4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0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6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1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2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10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8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46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10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3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2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86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9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6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02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18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74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85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25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35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00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8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1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34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4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8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11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36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7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63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emf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0.png"/><Relationship Id="rId4" Type="http://schemas.openxmlformats.org/officeDocument/2006/relationships/image" Target="../media/image4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7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6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7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8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50" y="1444004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ROBOTICS 2</a:t>
            </a:r>
            <a:endParaRPr sz="32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336001"/>
            <a:ext cx="5687700" cy="107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i="1" dirty="0"/>
              <a:t>Dynamic identification of robot dynamics from motor torques w/o signs</a:t>
            </a:r>
            <a:endParaRPr sz="2400" i="1" dirty="0"/>
          </a:p>
        </p:txBody>
      </p:sp>
      <p:sp>
        <p:nvSpPr>
          <p:cNvPr id="4" name="Google Shape;486;p33">
            <a:extLst>
              <a:ext uri="{FF2B5EF4-FFF2-40B4-BE49-F238E27FC236}">
                <a16:creationId xmlns:a16="http://schemas.microsoft.com/office/drawing/2014/main" id="{B477F5F6-1596-4FA0-828E-65C711862510}"/>
              </a:ext>
            </a:extLst>
          </p:cNvPr>
          <p:cNvSpPr txBox="1">
            <a:spLocks/>
          </p:cNvSpPr>
          <p:nvPr/>
        </p:nvSpPr>
        <p:spPr>
          <a:xfrm>
            <a:off x="1721006" y="1321594"/>
            <a:ext cx="5687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Semi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GB" sz="1800" dirty="0"/>
              <a:t>Final</a:t>
            </a:r>
            <a:r>
              <a:rPr lang="it-IT" sz="1800" dirty="0"/>
              <a:t> Project</a:t>
            </a:r>
            <a:endParaRPr lang="it-IT" sz="18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5" name="Google Shape;520;p37">
            <a:extLst>
              <a:ext uri="{FF2B5EF4-FFF2-40B4-BE49-F238E27FC236}">
                <a16:creationId xmlns:a16="http://schemas.microsoft.com/office/drawing/2014/main" id="{2B2B77FB-F5DE-4CC9-A693-5B9BE9C7D7DF}"/>
              </a:ext>
            </a:extLst>
          </p:cNvPr>
          <p:cNvSpPr txBox="1">
            <a:spLocks/>
          </p:cNvSpPr>
          <p:nvPr/>
        </p:nvSpPr>
        <p:spPr>
          <a:xfrm>
            <a:off x="4741957" y="3671876"/>
            <a:ext cx="4073400" cy="107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spcAft>
                <a:spcPts val="600"/>
              </a:spcAft>
            </a:pPr>
            <a:r>
              <a:rPr lang="en-US" sz="1800" dirty="0"/>
              <a:t>Marco </a:t>
            </a:r>
            <a:r>
              <a:rPr lang="en-US" sz="1800" dirty="0" err="1"/>
              <a:t>Pennese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sz="1800" dirty="0"/>
              <a:t>Veronica </a:t>
            </a:r>
            <a:r>
              <a:rPr lang="en-US" sz="1800" dirty="0" err="1"/>
              <a:t>Vulcano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dirty="0"/>
              <a:t>A.Y.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408BF-AC6F-47A2-A9DF-D9AB20EE3728}"/>
              </a:ext>
            </a:extLst>
          </p:cNvPr>
          <p:cNvSpPr txBox="1"/>
          <p:nvPr/>
        </p:nvSpPr>
        <p:spPr>
          <a:xfrm>
            <a:off x="2088244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90544-58BF-4BF7-9F45-FF2DEC24ADA4}"/>
              </a:ext>
            </a:extLst>
          </p:cNvPr>
          <p:cNvSpPr txBox="1"/>
          <p:nvPr/>
        </p:nvSpPr>
        <p:spPr>
          <a:xfrm>
            <a:off x="31422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2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B571F-7B9C-4BDE-83A1-8E8CA58A3EE3}"/>
              </a:ext>
            </a:extLst>
          </p:cNvPr>
          <p:cNvSpPr txBox="1"/>
          <p:nvPr/>
        </p:nvSpPr>
        <p:spPr>
          <a:xfrm>
            <a:off x="4215617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3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C76A4-A2DC-402F-98E2-D95E6D5CA5F7}"/>
              </a:ext>
            </a:extLst>
          </p:cNvPr>
          <p:cNvSpPr txBox="1"/>
          <p:nvPr/>
        </p:nvSpPr>
        <p:spPr>
          <a:xfrm>
            <a:off x="53033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4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6151B-4974-4EB0-8E21-3E73C0CD2512}"/>
              </a:ext>
            </a:extLst>
          </p:cNvPr>
          <p:cNvSpPr txBox="1"/>
          <p:nvPr/>
        </p:nvSpPr>
        <p:spPr>
          <a:xfrm>
            <a:off x="638044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5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subTitle" idx="1"/>
          </p:nvPr>
        </p:nvSpPr>
        <p:spPr>
          <a:xfrm>
            <a:off x="930621" y="1013599"/>
            <a:ext cx="6010868" cy="568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We would like to treat each segment independently.</a:t>
            </a:r>
            <a:endParaRPr dirty="0"/>
          </a:p>
        </p:txBody>
      </p:sp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7C7F4AE0-2A32-47CB-B427-41D479CF48A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/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/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/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brk m:alnAt="7"/>
                        </m:rP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blipFill>
                <a:blip r:embed="rId5"/>
                <a:stretch>
                  <a:fillRect l="-2381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We can group rows that refer to the same segment in the 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block.</a:t>
                </a:r>
              </a:p>
            </p:txBody>
          </p:sp>
        </mc:Choice>
        <mc:Fallback xmlns="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blipFill>
                <a:blip r:embed="rId6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So, for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segment the problem becomes:</a:t>
                </a:r>
              </a:p>
            </p:txBody>
          </p:sp>
        </mc:Choice>
        <mc:Fallback xmlns="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blipFill>
                <a:blip r:embed="rId7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3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27797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30231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520;p37">
            <a:extLst>
              <a:ext uri="{FF2B5EF4-FFF2-40B4-BE49-F238E27FC236}">
                <a16:creationId xmlns:a16="http://schemas.microsoft.com/office/drawing/2014/main" id="{26B21250-80DE-481C-8733-DD5D41C613BA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We would like to treat each segment independently also when they belong to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different joint torques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 and they could possibly be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simultaneous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/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/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/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/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/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/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/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/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/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322" y="271500"/>
                <a:ext cx="38087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/>
              <p:nvPr/>
            </p:nvSpPr>
            <p:spPr>
              <a:xfrm>
                <a:off x="7839322" y="90981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322" y="909811"/>
                <a:ext cx="385041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/>
              <p:nvPr/>
            </p:nvSpPr>
            <p:spPr>
              <a:xfrm>
                <a:off x="7853888" y="153210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888" y="1532101"/>
                <a:ext cx="38504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/>
              <p:nvPr/>
            </p:nvSpPr>
            <p:spPr>
              <a:xfrm>
                <a:off x="7811015" y="21359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5" y="2135929"/>
                <a:ext cx="38504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/>
              <p:nvPr/>
            </p:nvSpPr>
            <p:spPr>
              <a:xfrm>
                <a:off x="7811016" y="276689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016" y="2766897"/>
                <a:ext cx="38504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/>
              <p:nvPr/>
            </p:nvSpPr>
            <p:spPr>
              <a:xfrm>
                <a:off x="7823377" y="3390801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377" y="3390801"/>
                <a:ext cx="38504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/>
              <p:nvPr/>
            </p:nvSpPr>
            <p:spPr>
              <a:xfrm>
                <a:off x="7791692" y="4017628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692" y="4017628"/>
                <a:ext cx="385041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/>
              <p:nvPr/>
            </p:nvSpPr>
            <p:spPr>
              <a:xfrm>
                <a:off x="7837237" y="462559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237" y="4625597"/>
                <a:ext cx="385041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FEBA41F0-6E9B-4149-A9B7-5493E1F8EB16}"/>
              </a:ext>
            </a:extLst>
          </p:cNvPr>
          <p:cNvSpPr/>
          <p:nvPr/>
        </p:nvSpPr>
        <p:spPr>
          <a:xfrm>
            <a:off x="7664140" y="16050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Parentesi graffa chiusa 54">
            <a:extLst>
              <a:ext uri="{FF2B5EF4-FFF2-40B4-BE49-F238E27FC236}">
                <a16:creationId xmlns:a16="http://schemas.microsoft.com/office/drawing/2014/main" id="{E5853A59-3ED0-4C4B-9BDD-550CC07BA325}"/>
              </a:ext>
            </a:extLst>
          </p:cNvPr>
          <p:cNvSpPr/>
          <p:nvPr/>
        </p:nvSpPr>
        <p:spPr>
          <a:xfrm>
            <a:off x="7668485" y="795135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Parentesi graffa chiusa 55">
            <a:extLst>
              <a:ext uri="{FF2B5EF4-FFF2-40B4-BE49-F238E27FC236}">
                <a16:creationId xmlns:a16="http://schemas.microsoft.com/office/drawing/2014/main" id="{5A9D0709-B396-7D43-BDB1-C2D1A0495AFB}"/>
              </a:ext>
            </a:extLst>
          </p:cNvPr>
          <p:cNvSpPr/>
          <p:nvPr/>
        </p:nvSpPr>
        <p:spPr>
          <a:xfrm>
            <a:off x="7664140" y="140268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Parentesi graffa chiusa 56">
            <a:extLst>
              <a:ext uri="{FF2B5EF4-FFF2-40B4-BE49-F238E27FC236}">
                <a16:creationId xmlns:a16="http://schemas.microsoft.com/office/drawing/2014/main" id="{ACEBECCA-8872-4940-AB7C-0F031D8F85D1}"/>
              </a:ext>
            </a:extLst>
          </p:cNvPr>
          <p:cNvSpPr/>
          <p:nvPr/>
        </p:nvSpPr>
        <p:spPr>
          <a:xfrm>
            <a:off x="7659382" y="2010227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Parentesi graffa chiusa 57">
            <a:extLst>
              <a:ext uri="{FF2B5EF4-FFF2-40B4-BE49-F238E27FC236}">
                <a16:creationId xmlns:a16="http://schemas.microsoft.com/office/drawing/2014/main" id="{221EBEDC-3E17-964B-89BE-AD5B41D929BE}"/>
              </a:ext>
            </a:extLst>
          </p:cNvPr>
          <p:cNvSpPr/>
          <p:nvPr/>
        </p:nvSpPr>
        <p:spPr>
          <a:xfrm>
            <a:off x="7663727" y="2644861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Parentesi graffa chiusa 58">
            <a:extLst>
              <a:ext uri="{FF2B5EF4-FFF2-40B4-BE49-F238E27FC236}">
                <a16:creationId xmlns:a16="http://schemas.microsoft.com/office/drawing/2014/main" id="{253140C2-7E2C-7D4E-9D7C-B284D1441305}"/>
              </a:ext>
            </a:extLst>
          </p:cNvPr>
          <p:cNvSpPr/>
          <p:nvPr/>
        </p:nvSpPr>
        <p:spPr>
          <a:xfrm>
            <a:off x="7659382" y="3252407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Parentesi graffa chiusa 59">
            <a:extLst>
              <a:ext uri="{FF2B5EF4-FFF2-40B4-BE49-F238E27FC236}">
                <a16:creationId xmlns:a16="http://schemas.microsoft.com/office/drawing/2014/main" id="{C4D5208C-BA85-974E-9473-FF4595353A37}"/>
              </a:ext>
            </a:extLst>
          </p:cNvPr>
          <p:cNvSpPr/>
          <p:nvPr/>
        </p:nvSpPr>
        <p:spPr>
          <a:xfrm>
            <a:off x="7631186" y="3883237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2429EFBA-18C0-0240-8913-F17A78EA6800}"/>
              </a:ext>
            </a:extLst>
          </p:cNvPr>
          <p:cNvSpPr/>
          <p:nvPr/>
        </p:nvSpPr>
        <p:spPr>
          <a:xfrm>
            <a:off x="7626841" y="4490783"/>
            <a:ext cx="189748" cy="584566"/>
          </a:xfrm>
          <a:prstGeom prst="rightBrace">
            <a:avLst>
              <a:gd name="adj1" fmla="val 48751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1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3851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68256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/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/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/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/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/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520;p37">
            <a:extLst>
              <a:ext uri="{FF2B5EF4-FFF2-40B4-BE49-F238E27FC236}">
                <a16:creationId xmlns:a16="http://schemas.microsoft.com/office/drawing/2014/main" id="{42813A1F-450D-4CC3-B8DF-347266EE8392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Each segment is independent!</a:t>
            </a:r>
          </a:p>
        </p:txBody>
      </p:sp>
    </p:spTree>
    <p:extLst>
      <p:ext uri="{BB962C8B-B14F-4D97-AF65-F5344CB8AC3E}">
        <p14:creationId xmlns:p14="http://schemas.microsoft.com/office/powerpoint/2010/main" val="35040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8AA35A5-4544-4FD7-92D4-CC2FD165ED9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/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/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 r="-26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/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blipFill>
                <a:blip r:embed="rId5"/>
                <a:stretch>
                  <a:fillRect r="-26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3448B-458C-4544-BB32-25EF884A6B9E}"/>
              </a:ext>
            </a:extLst>
          </p:cNvPr>
          <p:cNvCxnSpPr>
            <a:cxnSpLocks/>
          </p:cNvCxnSpPr>
          <p:nvPr/>
        </p:nvCxnSpPr>
        <p:spPr>
          <a:xfrm flipH="1">
            <a:off x="2638800" y="2667725"/>
            <a:ext cx="1933200" cy="3808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C8D70E-0031-4041-A251-CD1EDF80939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72000" y="2667385"/>
            <a:ext cx="1933200" cy="381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BBF671-A6EF-4E3E-8316-87831F134184}"/>
              </a:ext>
            </a:extLst>
          </p:cNvPr>
          <p:cNvSpPr txBox="1"/>
          <p:nvPr/>
        </p:nvSpPr>
        <p:spPr>
          <a:xfrm>
            <a:off x="3984339" y="2359609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possibilities:</a:t>
            </a:r>
            <a:endParaRPr lang="it-IT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/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We expect that when we solve the problem with the wrong sign,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larger.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16" y="4028689"/>
                <a:ext cx="6538008" cy="307777"/>
              </a:xfrm>
              <a:prstGeom prst="rect">
                <a:avLst/>
              </a:prstGeom>
              <a:blipFill>
                <a:blip r:embed="rId6"/>
                <a:stretch>
                  <a:fillRect l="-388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46D216-AB99-4F10-B643-AEB55BAE9F24}"/>
              </a:ext>
            </a:extLst>
          </p:cNvPr>
          <p:cNvSpPr txBox="1"/>
          <p:nvPr/>
        </p:nvSpPr>
        <p:spPr>
          <a:xfrm>
            <a:off x="853436" y="1069258"/>
            <a:ext cx="621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For each segment we can solve the sequent problem by using the PBPR algorithm.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TREE</a:t>
            </a:r>
            <a:endParaRPr dirty="0"/>
          </a:p>
        </p:txBody>
      </p:sp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" name="Google Shape;974;p53">
            <a:extLst>
              <a:ext uri="{FF2B5EF4-FFF2-40B4-BE49-F238E27FC236}">
                <a16:creationId xmlns:a16="http://schemas.microsoft.com/office/drawing/2014/main" id="{799A4170-EF13-4B11-9EAA-C5280B25C09B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572000" y="3608407"/>
            <a:ext cx="521760" cy="173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" name="Google Shape;976;p53">
            <a:extLst>
              <a:ext uri="{FF2B5EF4-FFF2-40B4-BE49-F238E27FC236}">
                <a16:creationId xmlns:a16="http://schemas.microsoft.com/office/drawing/2014/main" id="{409AB160-4AC1-4935-ABEE-25A80A4C2A8E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 flipV="1">
            <a:off x="4572000" y="3336859"/>
            <a:ext cx="521760" cy="2715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" name="Google Shape;975;p53">
            <a:extLst>
              <a:ext uri="{FF2B5EF4-FFF2-40B4-BE49-F238E27FC236}">
                <a16:creationId xmlns:a16="http://schemas.microsoft.com/office/drawing/2014/main" id="{960F966C-85C1-4711-B431-9759A62CFE1B}"/>
              </a:ext>
            </a:extLst>
          </p:cNvPr>
          <p:cNvSpPr txBox="1"/>
          <p:nvPr/>
        </p:nvSpPr>
        <p:spPr>
          <a:xfrm>
            <a:off x="5093760" y="359826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77;p53">
            <a:extLst>
              <a:ext uri="{FF2B5EF4-FFF2-40B4-BE49-F238E27FC236}">
                <a16:creationId xmlns:a16="http://schemas.microsoft.com/office/drawing/2014/main" id="{5CB9E500-CA2C-436D-A941-5ED4DADBD842}"/>
              </a:ext>
            </a:extLst>
          </p:cNvPr>
          <p:cNvSpPr txBox="1"/>
          <p:nvPr/>
        </p:nvSpPr>
        <p:spPr>
          <a:xfrm>
            <a:off x="5093760" y="3153710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153620" y="2662814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93E774B-886D-4432-BFB1-C21B0FBA1D44}"/>
              </a:ext>
            </a:extLst>
          </p:cNvPr>
          <p:cNvSpPr txBox="1"/>
          <p:nvPr/>
        </p:nvSpPr>
        <p:spPr>
          <a:xfrm>
            <a:off x="708293" y="841145"/>
            <a:ext cx="378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If we analyse the segments in order, we will obtain the sequent tree: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/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problem is </a:t>
                </a:r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exponential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: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𝑛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segments, we will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𝟐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 possible solutions!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blipFill>
                <a:blip r:embed="rId3"/>
                <a:stretch>
                  <a:fillRect l="-1156" t="-1695" r="-578" b="-6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9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/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expanded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best branches (with the lower loss).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blipFill>
                <a:blip r:embed="rId3"/>
                <a:stretch>
                  <a:fillRect l="-284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33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/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</a:t>
                </a:r>
                <a:r>
                  <a:rPr lang="en-GB" b="0" dirty="0">
                    <a:latin typeface="Roboto Condensed Light" panose="020B0604020202020204" charset="0"/>
                    <a:ea typeface="Roboto Condensed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=3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blipFill>
                <a:blip r:embed="rId3"/>
                <a:stretch>
                  <a:fillRect l="-149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077420" y="1755046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/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our experiments we chose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blipFill>
                <a:blip r:embed="rId3"/>
                <a:stretch>
                  <a:fillRect l="-968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3;p39">
            <a:extLst>
              <a:ext uri="{FF2B5EF4-FFF2-40B4-BE49-F238E27FC236}">
                <a16:creationId xmlns:a16="http://schemas.microsoft.com/office/drawing/2014/main" id="{ADAAC11B-3ECB-4E42-AE8B-AC678769C202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/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By taking the segments independently, it may be the case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𝑠𝑒</m:t>
                        </m:r>
                        <m:sSub>
                          <m:sSubPr>
                            <m:ctrlP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</m:ctrlPr>
                          </m:sSubPr>
                          <m:e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  has not full rank. So, we need something to deal with this possibility and always have well defined problems.</a:t>
                </a:r>
              </a:p>
              <a:p>
                <a:pPr algn="l"/>
                <a:endParaRPr lang="en-US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US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First, we need to find a problem that is well-defined</a:t>
                </a:r>
                <a:r>
                  <a:rPr lang="it-IT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. 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We define a threshold and find a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minimal set of segments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for which the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condition number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of the corresponding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𝑌</m:t>
                    </m:r>
                  </m:oMath>
                </a14:m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is under the threshold.</a:t>
                </a:r>
              </a:p>
              <a:p>
                <a:pPr algn="l"/>
                <a:endParaRPr lang="en-GB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Then we proceed by analysing the segments in the order that minimize the condition number.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blipFill>
                <a:blip r:embed="rId3"/>
                <a:stretch>
                  <a:fillRect l="-738" t="-1055" r="-164"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7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11984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PBPR ALGORITHM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128572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71756" y="6338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033301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05635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ESTIMATING SIGNS: TREE ALGORITHM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00321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096" y="3027953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2973132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676" y="3466908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the experiments on 1R and 3R robot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2466623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Torque sign estimation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676" y="1501981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Identification of Robot Parameters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676" y="513747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 of the project</a:t>
            </a:r>
            <a:endParaRPr dirty="0"/>
          </a:p>
        </p:txBody>
      </p:sp>
      <p:sp>
        <p:nvSpPr>
          <p:cNvPr id="14" name="Google Shape;505;p35">
            <a:extLst>
              <a:ext uri="{FF2B5EF4-FFF2-40B4-BE49-F238E27FC236}">
                <a16:creationId xmlns:a16="http://schemas.microsoft.com/office/drawing/2014/main" id="{0F11401C-2788-FA43-AF8B-DDF60735C7D7}"/>
              </a:ext>
            </a:extLst>
          </p:cNvPr>
          <p:cNvSpPr txBox="1">
            <a:spLocks/>
          </p:cNvSpPr>
          <p:nvPr/>
        </p:nvSpPr>
        <p:spPr>
          <a:xfrm>
            <a:off x="7298050" y="3943048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15" name="Google Shape;504;p35">
            <a:extLst>
              <a:ext uri="{FF2B5EF4-FFF2-40B4-BE49-F238E27FC236}">
                <a16:creationId xmlns:a16="http://schemas.microsoft.com/office/drawing/2014/main" id="{BC1CF447-D3B4-9444-8997-79F645CF8C4A}"/>
              </a:ext>
            </a:extLst>
          </p:cNvPr>
          <p:cNvSpPr txBox="1">
            <a:spLocks/>
          </p:cNvSpPr>
          <p:nvPr/>
        </p:nvSpPr>
        <p:spPr>
          <a:xfrm>
            <a:off x="2271096" y="4002014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dirty="0"/>
              <a:t>EXTENSION</a:t>
            </a:r>
          </a:p>
        </p:txBody>
      </p:sp>
      <p:sp>
        <p:nvSpPr>
          <p:cNvPr id="16" name="Google Shape;506;p35">
            <a:extLst>
              <a:ext uri="{FF2B5EF4-FFF2-40B4-BE49-F238E27FC236}">
                <a16:creationId xmlns:a16="http://schemas.microsoft.com/office/drawing/2014/main" id="{30EDCBB2-CE2F-DC46-961F-A43080A1987D}"/>
              </a:ext>
            </a:extLst>
          </p:cNvPr>
          <p:cNvSpPr txBox="1">
            <a:spLocks/>
          </p:cNvSpPr>
          <p:nvPr/>
        </p:nvSpPr>
        <p:spPr>
          <a:xfrm flipH="1">
            <a:off x="2469013" y="4392851"/>
            <a:ext cx="46311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dirty="0"/>
              <a:t>Extension of the algorithm to a real robot (</a:t>
            </a:r>
            <a:r>
              <a:rPr lang="en-GB" dirty="0" err="1"/>
              <a:t>Franka</a:t>
            </a:r>
            <a:r>
              <a:rPr lang="en-GB" dirty="0"/>
              <a:t> </a:t>
            </a:r>
            <a:r>
              <a:rPr lang="en-GB" dirty="0" err="1"/>
              <a:t>Emika</a:t>
            </a:r>
            <a:r>
              <a:rPr lang="en-GB" dirty="0"/>
              <a:t> Panda)</a:t>
            </a:r>
          </a:p>
        </p:txBody>
      </p:sp>
    </p:spTree>
    <p:extLst>
      <p:ext uri="{BB962C8B-B14F-4D97-AF65-F5344CB8AC3E}">
        <p14:creationId xmlns:p14="http://schemas.microsoft.com/office/powerpoint/2010/main" val="119267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3;p39">
            <a:extLst>
              <a:ext uri="{FF2B5EF4-FFF2-40B4-BE49-F238E27FC236}">
                <a16:creationId xmlns:a16="http://schemas.microsoft.com/office/drawing/2014/main" id="{8EA98DD7-21F5-4C66-BED9-FB71FA10FD94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MAKING THE PROBLEM WELL-CONDITIONED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FB453-8D8A-4918-B470-81C4A242F737}"/>
              </a:ext>
            </a:extLst>
          </p:cNvPr>
          <p:cNvSpPr txBox="1"/>
          <p:nvPr/>
        </p:nvSpPr>
        <p:spPr>
          <a:xfrm>
            <a:off x="488632" y="1183397"/>
            <a:ext cx="81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Let’s suppose that we found a set of 3 segments yielding a well-defined problem.</a:t>
            </a:r>
            <a:endParaRPr lang="en-GB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3" name="Google Shape;979;p53">
            <a:extLst>
              <a:ext uri="{FF2B5EF4-FFF2-40B4-BE49-F238E27FC236}">
                <a16:creationId xmlns:a16="http://schemas.microsoft.com/office/drawing/2014/main" id="{21790E6F-B57E-46E3-BF38-457276FE7AF8}"/>
              </a:ext>
            </a:extLst>
          </p:cNvPr>
          <p:cNvSpPr txBox="1"/>
          <p:nvPr/>
        </p:nvSpPr>
        <p:spPr>
          <a:xfrm>
            <a:off x="1591693" y="2598646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Google Shape;981;p53">
            <a:extLst>
              <a:ext uri="{FF2B5EF4-FFF2-40B4-BE49-F238E27FC236}">
                <a16:creationId xmlns:a16="http://schemas.microsoft.com/office/drawing/2014/main" id="{6327FE1E-217D-43DF-A656-008BFC5BD610}"/>
              </a:ext>
            </a:extLst>
          </p:cNvPr>
          <p:cNvSpPr txBox="1"/>
          <p:nvPr/>
        </p:nvSpPr>
        <p:spPr>
          <a:xfrm>
            <a:off x="1591693" y="2957477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975;p53">
            <a:extLst>
              <a:ext uri="{FF2B5EF4-FFF2-40B4-BE49-F238E27FC236}">
                <a16:creationId xmlns:a16="http://schemas.microsoft.com/office/drawing/2014/main" id="{D842C941-8E47-4881-9543-0CC8600BCDA4}"/>
              </a:ext>
            </a:extLst>
          </p:cNvPr>
          <p:cNvSpPr txBox="1"/>
          <p:nvPr/>
        </p:nvSpPr>
        <p:spPr>
          <a:xfrm>
            <a:off x="1591693" y="2239815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Google Shape;977;p53">
            <a:extLst>
              <a:ext uri="{FF2B5EF4-FFF2-40B4-BE49-F238E27FC236}">
                <a16:creationId xmlns:a16="http://schemas.microsoft.com/office/drawing/2014/main" id="{921CA33B-F89C-4885-BA82-ED4FC71A5978}"/>
              </a:ext>
            </a:extLst>
          </p:cNvPr>
          <p:cNvSpPr txBox="1"/>
          <p:nvPr/>
        </p:nvSpPr>
        <p:spPr>
          <a:xfrm>
            <a:off x="1591693" y="188098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Google Shape;979;p53">
            <a:extLst>
              <a:ext uri="{FF2B5EF4-FFF2-40B4-BE49-F238E27FC236}">
                <a16:creationId xmlns:a16="http://schemas.microsoft.com/office/drawing/2014/main" id="{9EE2DCFA-431C-4B9E-A070-94B5F2460E46}"/>
              </a:ext>
            </a:extLst>
          </p:cNvPr>
          <p:cNvSpPr txBox="1"/>
          <p:nvPr/>
        </p:nvSpPr>
        <p:spPr>
          <a:xfrm>
            <a:off x="1591693" y="403397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Google Shape;981;p53">
            <a:extLst>
              <a:ext uri="{FF2B5EF4-FFF2-40B4-BE49-F238E27FC236}">
                <a16:creationId xmlns:a16="http://schemas.microsoft.com/office/drawing/2014/main" id="{2A9FEDD9-EB4B-4AD6-A99B-FA749BFCA08E}"/>
              </a:ext>
            </a:extLst>
          </p:cNvPr>
          <p:cNvSpPr txBox="1"/>
          <p:nvPr/>
        </p:nvSpPr>
        <p:spPr>
          <a:xfrm>
            <a:off x="1591693" y="439280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Google Shape;975;p53">
            <a:extLst>
              <a:ext uri="{FF2B5EF4-FFF2-40B4-BE49-F238E27FC236}">
                <a16:creationId xmlns:a16="http://schemas.microsoft.com/office/drawing/2014/main" id="{DD4885EC-75EC-4848-81EA-59CA758E05AA}"/>
              </a:ext>
            </a:extLst>
          </p:cNvPr>
          <p:cNvSpPr txBox="1"/>
          <p:nvPr/>
        </p:nvSpPr>
        <p:spPr>
          <a:xfrm>
            <a:off x="1591693" y="367513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977;p53">
            <a:extLst>
              <a:ext uri="{FF2B5EF4-FFF2-40B4-BE49-F238E27FC236}">
                <a16:creationId xmlns:a16="http://schemas.microsoft.com/office/drawing/2014/main" id="{1EC355C7-C97E-4903-A026-835165B25D55}"/>
              </a:ext>
            </a:extLst>
          </p:cNvPr>
          <p:cNvSpPr txBox="1"/>
          <p:nvPr/>
        </p:nvSpPr>
        <p:spPr>
          <a:xfrm>
            <a:off x="1591693" y="331630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1" name="Google Shape;978;p53">
            <a:extLst>
              <a:ext uri="{FF2B5EF4-FFF2-40B4-BE49-F238E27FC236}">
                <a16:creationId xmlns:a16="http://schemas.microsoft.com/office/drawing/2014/main" id="{C7485F54-9D0B-49FE-A135-A72E5D225A04}"/>
              </a:ext>
            </a:extLst>
          </p:cNvPr>
          <p:cNvCxnSpPr>
            <a:cxnSpLocks/>
            <a:stCxn id="25" idx="3"/>
            <a:endCxn id="33" idx="1"/>
          </p:cNvCxnSpPr>
          <p:nvPr/>
        </p:nvCxnSpPr>
        <p:spPr>
          <a:xfrm flipV="1">
            <a:off x="2747290" y="2090481"/>
            <a:ext cx="620372" cy="3006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980;p53">
            <a:extLst>
              <a:ext uri="{FF2B5EF4-FFF2-40B4-BE49-F238E27FC236}">
                <a16:creationId xmlns:a16="http://schemas.microsoft.com/office/drawing/2014/main" id="{F0C215ED-7D44-46BC-8262-D1B6D8B7C736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>
            <a:off x="2747290" y="2391179"/>
            <a:ext cx="620372" cy="1016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979;p53">
            <a:extLst>
              <a:ext uri="{FF2B5EF4-FFF2-40B4-BE49-F238E27FC236}">
                <a16:creationId xmlns:a16="http://schemas.microsoft.com/office/drawing/2014/main" id="{1597A66D-A9EA-40E4-BFFA-1F8A80F6C934}"/>
              </a:ext>
            </a:extLst>
          </p:cNvPr>
          <p:cNvSpPr txBox="1"/>
          <p:nvPr/>
        </p:nvSpPr>
        <p:spPr>
          <a:xfrm>
            <a:off x="3367662" y="193911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81;p53">
            <a:extLst>
              <a:ext uri="{FF2B5EF4-FFF2-40B4-BE49-F238E27FC236}">
                <a16:creationId xmlns:a16="http://schemas.microsoft.com/office/drawing/2014/main" id="{DFCC3D34-8BEB-480C-94B5-557F3C5E72D2}"/>
              </a:ext>
            </a:extLst>
          </p:cNvPr>
          <p:cNvSpPr txBox="1"/>
          <p:nvPr/>
        </p:nvSpPr>
        <p:spPr>
          <a:xfrm>
            <a:off x="3367662" y="2341453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5" name="Google Shape;978;p53">
            <a:extLst>
              <a:ext uri="{FF2B5EF4-FFF2-40B4-BE49-F238E27FC236}">
                <a16:creationId xmlns:a16="http://schemas.microsoft.com/office/drawing/2014/main" id="{A4154835-5053-43FB-99B5-1F6E041F8E11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2747290" y="2750010"/>
            <a:ext cx="620372" cy="1451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" name="Google Shape;980;p53">
            <a:extLst>
              <a:ext uri="{FF2B5EF4-FFF2-40B4-BE49-F238E27FC236}">
                <a16:creationId xmlns:a16="http://schemas.microsoft.com/office/drawing/2014/main" id="{F8743E9A-D57E-4C46-AC94-84D50E2C1EDA}"/>
              </a:ext>
            </a:extLst>
          </p:cNvPr>
          <p:cNvCxnSpPr>
            <a:cxnSpLocks/>
            <a:stCxn id="38" idx="1"/>
            <a:endCxn id="23" idx="3"/>
          </p:cNvCxnSpPr>
          <p:nvPr/>
        </p:nvCxnSpPr>
        <p:spPr>
          <a:xfrm rot="10800000">
            <a:off x="2747290" y="2750010"/>
            <a:ext cx="620372" cy="5306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" name="Google Shape;979;p53">
            <a:extLst>
              <a:ext uri="{FF2B5EF4-FFF2-40B4-BE49-F238E27FC236}">
                <a16:creationId xmlns:a16="http://schemas.microsoft.com/office/drawing/2014/main" id="{1C20BD61-A997-4BAB-B2E9-45DB8BC0D2B6}"/>
              </a:ext>
            </a:extLst>
          </p:cNvPr>
          <p:cNvSpPr txBox="1"/>
          <p:nvPr/>
        </p:nvSpPr>
        <p:spPr>
          <a:xfrm>
            <a:off x="3367662" y="274378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81;p53">
            <a:extLst>
              <a:ext uri="{FF2B5EF4-FFF2-40B4-BE49-F238E27FC236}">
                <a16:creationId xmlns:a16="http://schemas.microsoft.com/office/drawing/2014/main" id="{6DA71753-8F00-40EF-BB13-7AF6C7F851E8}"/>
              </a:ext>
            </a:extLst>
          </p:cNvPr>
          <p:cNvSpPr txBox="1"/>
          <p:nvPr/>
        </p:nvSpPr>
        <p:spPr>
          <a:xfrm>
            <a:off x="3367662" y="3129292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" name="Google Shape;978;p53">
            <a:extLst>
              <a:ext uri="{FF2B5EF4-FFF2-40B4-BE49-F238E27FC236}">
                <a16:creationId xmlns:a16="http://schemas.microsoft.com/office/drawing/2014/main" id="{E7F07289-03B5-48B9-9F78-ABC39A604411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 flipV="1">
            <a:off x="2747290" y="3677218"/>
            <a:ext cx="620371" cy="1492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980;p53">
            <a:extLst>
              <a:ext uri="{FF2B5EF4-FFF2-40B4-BE49-F238E27FC236}">
                <a16:creationId xmlns:a16="http://schemas.microsoft.com/office/drawing/2014/main" id="{AC402D4A-42C3-42A7-88A1-755C88BCDAE8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rot="10800000">
            <a:off x="2747290" y="3826504"/>
            <a:ext cx="620370" cy="2562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" name="Google Shape;979;p53">
            <a:extLst>
              <a:ext uri="{FF2B5EF4-FFF2-40B4-BE49-F238E27FC236}">
                <a16:creationId xmlns:a16="http://schemas.microsoft.com/office/drawing/2014/main" id="{D7C4E775-6DED-47E9-AC25-E80E8CC455B3}"/>
              </a:ext>
            </a:extLst>
          </p:cNvPr>
          <p:cNvSpPr txBox="1"/>
          <p:nvPr/>
        </p:nvSpPr>
        <p:spPr>
          <a:xfrm>
            <a:off x="3367661" y="352585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" name="Google Shape;981;p53">
            <a:extLst>
              <a:ext uri="{FF2B5EF4-FFF2-40B4-BE49-F238E27FC236}">
                <a16:creationId xmlns:a16="http://schemas.microsoft.com/office/drawing/2014/main" id="{7A537F3E-EB18-427D-8454-63FDDB440016}"/>
              </a:ext>
            </a:extLst>
          </p:cNvPr>
          <p:cNvSpPr txBox="1"/>
          <p:nvPr/>
        </p:nvSpPr>
        <p:spPr>
          <a:xfrm>
            <a:off x="3367660" y="393140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" name="Google Shape;978;p53">
            <a:extLst>
              <a:ext uri="{FF2B5EF4-FFF2-40B4-BE49-F238E27FC236}">
                <a16:creationId xmlns:a16="http://schemas.microsoft.com/office/drawing/2014/main" id="{DD888B42-B940-487A-B6A4-40D28B894523}"/>
              </a:ext>
            </a:extLst>
          </p:cNvPr>
          <p:cNvCxnSpPr>
            <a:cxnSpLocks/>
            <a:stCxn id="33" idx="3"/>
            <a:endCxn id="48" idx="1"/>
          </p:cNvCxnSpPr>
          <p:nvPr/>
        </p:nvCxnSpPr>
        <p:spPr>
          <a:xfrm flipV="1">
            <a:off x="4523259" y="2088452"/>
            <a:ext cx="614489" cy="20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" name="Google Shape;980;p53">
            <a:extLst>
              <a:ext uri="{FF2B5EF4-FFF2-40B4-BE49-F238E27FC236}">
                <a16:creationId xmlns:a16="http://schemas.microsoft.com/office/drawing/2014/main" id="{34403B9C-DDD2-4357-8ADD-30106A9BA9C7}"/>
              </a:ext>
            </a:extLst>
          </p:cNvPr>
          <p:cNvCxnSpPr>
            <a:cxnSpLocks/>
            <a:stCxn id="49" idx="1"/>
            <a:endCxn id="33" idx="3"/>
          </p:cNvCxnSpPr>
          <p:nvPr/>
        </p:nvCxnSpPr>
        <p:spPr>
          <a:xfrm rot="10800000">
            <a:off x="4523260" y="2090482"/>
            <a:ext cx="614489" cy="400307"/>
          </a:xfrm>
          <a:prstGeom prst="bentConnector3">
            <a:avLst>
              <a:gd name="adj1" fmla="val 2209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" name="Google Shape;979;p53">
            <a:extLst>
              <a:ext uri="{FF2B5EF4-FFF2-40B4-BE49-F238E27FC236}">
                <a16:creationId xmlns:a16="http://schemas.microsoft.com/office/drawing/2014/main" id="{D17EA1AC-95FE-47E5-9479-AE3072F63D0D}"/>
              </a:ext>
            </a:extLst>
          </p:cNvPr>
          <p:cNvSpPr txBox="1"/>
          <p:nvPr/>
        </p:nvSpPr>
        <p:spPr>
          <a:xfrm>
            <a:off x="5137748" y="193708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" name="Google Shape;981;p53">
            <a:extLst>
              <a:ext uri="{FF2B5EF4-FFF2-40B4-BE49-F238E27FC236}">
                <a16:creationId xmlns:a16="http://schemas.microsoft.com/office/drawing/2014/main" id="{A63B9E20-44F1-496B-B4B2-741D1A6BA65E}"/>
              </a:ext>
            </a:extLst>
          </p:cNvPr>
          <p:cNvSpPr txBox="1"/>
          <p:nvPr/>
        </p:nvSpPr>
        <p:spPr>
          <a:xfrm>
            <a:off x="5137748" y="2339424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0" name="Google Shape;978;p53">
            <a:extLst>
              <a:ext uri="{FF2B5EF4-FFF2-40B4-BE49-F238E27FC236}">
                <a16:creationId xmlns:a16="http://schemas.microsoft.com/office/drawing/2014/main" id="{5DB546A3-5002-4EAB-87EC-778F0F89F934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523259" y="2492817"/>
            <a:ext cx="614489" cy="400307"/>
          </a:xfrm>
          <a:prstGeom prst="bentConnector3">
            <a:avLst>
              <a:gd name="adj1" fmla="val 48837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" name="Google Shape;980;p53">
            <a:extLst>
              <a:ext uri="{FF2B5EF4-FFF2-40B4-BE49-F238E27FC236}">
                <a16:creationId xmlns:a16="http://schemas.microsoft.com/office/drawing/2014/main" id="{C91764BF-AFE7-48BE-B472-18FB45558893}"/>
              </a:ext>
            </a:extLst>
          </p:cNvPr>
          <p:cNvCxnSpPr>
            <a:cxnSpLocks/>
            <a:stCxn id="53" idx="1"/>
            <a:endCxn id="34" idx="3"/>
          </p:cNvCxnSpPr>
          <p:nvPr/>
        </p:nvCxnSpPr>
        <p:spPr>
          <a:xfrm rot="10800000">
            <a:off x="4523260" y="2492817"/>
            <a:ext cx="614489" cy="785810"/>
          </a:xfrm>
          <a:prstGeom prst="bentConnector3">
            <a:avLst>
              <a:gd name="adj1" fmla="val 51163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" name="Google Shape;979;p53">
            <a:extLst>
              <a:ext uri="{FF2B5EF4-FFF2-40B4-BE49-F238E27FC236}">
                <a16:creationId xmlns:a16="http://schemas.microsoft.com/office/drawing/2014/main" id="{1EFE322A-8F52-4E26-88E5-4CA0377C9F09}"/>
              </a:ext>
            </a:extLst>
          </p:cNvPr>
          <p:cNvSpPr txBox="1"/>
          <p:nvPr/>
        </p:nvSpPr>
        <p:spPr>
          <a:xfrm>
            <a:off x="5137748" y="274176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" name="Google Shape;981;p53">
            <a:extLst>
              <a:ext uri="{FF2B5EF4-FFF2-40B4-BE49-F238E27FC236}">
                <a16:creationId xmlns:a16="http://schemas.microsoft.com/office/drawing/2014/main" id="{FB4171F1-F6CB-4F2C-BBC1-340AEB191E70}"/>
              </a:ext>
            </a:extLst>
          </p:cNvPr>
          <p:cNvSpPr txBox="1"/>
          <p:nvPr/>
        </p:nvSpPr>
        <p:spPr>
          <a:xfrm>
            <a:off x="5137748" y="3127263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" name="Google Shape;978;p53">
            <a:extLst>
              <a:ext uri="{FF2B5EF4-FFF2-40B4-BE49-F238E27FC236}">
                <a16:creationId xmlns:a16="http://schemas.microsoft.com/office/drawing/2014/main" id="{2419547F-D4A2-402F-AE9A-EC06B82906F6}"/>
              </a:ext>
            </a:extLst>
          </p:cNvPr>
          <p:cNvCxnSpPr>
            <a:cxnSpLocks/>
            <a:stCxn id="38" idx="3"/>
            <a:endCxn id="56" idx="1"/>
          </p:cNvCxnSpPr>
          <p:nvPr/>
        </p:nvCxnSpPr>
        <p:spPr>
          <a:xfrm>
            <a:off x="4523259" y="3280656"/>
            <a:ext cx="614488" cy="394533"/>
          </a:xfrm>
          <a:prstGeom prst="bentConnector3">
            <a:avLst>
              <a:gd name="adj1" fmla="val 23261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" name="Google Shape;980;p53">
            <a:extLst>
              <a:ext uri="{FF2B5EF4-FFF2-40B4-BE49-F238E27FC236}">
                <a16:creationId xmlns:a16="http://schemas.microsoft.com/office/drawing/2014/main" id="{E8566A99-2A90-4125-B0FC-EFA6D30BA9BD}"/>
              </a:ext>
            </a:extLst>
          </p:cNvPr>
          <p:cNvCxnSpPr>
            <a:cxnSpLocks/>
            <a:stCxn id="57" idx="1"/>
            <a:endCxn id="38" idx="3"/>
          </p:cNvCxnSpPr>
          <p:nvPr/>
        </p:nvCxnSpPr>
        <p:spPr>
          <a:xfrm rot="10800000">
            <a:off x="4523260" y="3280657"/>
            <a:ext cx="614487" cy="800079"/>
          </a:xfrm>
          <a:prstGeom prst="bentConnector3">
            <a:avLst>
              <a:gd name="adj1" fmla="val 7673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" name="Google Shape;979;p53">
            <a:extLst>
              <a:ext uri="{FF2B5EF4-FFF2-40B4-BE49-F238E27FC236}">
                <a16:creationId xmlns:a16="http://schemas.microsoft.com/office/drawing/2014/main" id="{2C903D34-3B3B-4700-803A-60F0BAC60F2D}"/>
              </a:ext>
            </a:extLst>
          </p:cNvPr>
          <p:cNvSpPr txBox="1"/>
          <p:nvPr/>
        </p:nvSpPr>
        <p:spPr>
          <a:xfrm>
            <a:off x="5137747" y="3523825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" name="Google Shape;981;p53">
            <a:extLst>
              <a:ext uri="{FF2B5EF4-FFF2-40B4-BE49-F238E27FC236}">
                <a16:creationId xmlns:a16="http://schemas.microsoft.com/office/drawing/2014/main" id="{A87D208F-E323-4404-8C01-FC33AD66DD90}"/>
              </a:ext>
            </a:extLst>
          </p:cNvPr>
          <p:cNvSpPr txBox="1"/>
          <p:nvPr/>
        </p:nvSpPr>
        <p:spPr>
          <a:xfrm>
            <a:off x="5137746" y="392937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533;p39">
            <a:extLst>
              <a:ext uri="{FF2B5EF4-FFF2-40B4-BE49-F238E27FC236}">
                <a16:creationId xmlns:a16="http://schemas.microsoft.com/office/drawing/2014/main" id="{E2CDA8DE-6B7B-467B-AE21-B1153E7F706F}"/>
              </a:ext>
            </a:extLst>
          </p:cNvPr>
          <p:cNvSpPr txBox="1">
            <a:spLocks/>
          </p:cNvSpPr>
          <p:nvPr/>
        </p:nvSpPr>
        <p:spPr>
          <a:xfrm>
            <a:off x="6509320" y="2690123"/>
            <a:ext cx="1042987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…</a:t>
            </a:r>
          </a:p>
        </p:txBody>
      </p:sp>
      <p:sp>
        <p:nvSpPr>
          <p:cNvPr id="72" name="Google Shape;975;p53">
            <a:extLst>
              <a:ext uri="{FF2B5EF4-FFF2-40B4-BE49-F238E27FC236}">
                <a16:creationId xmlns:a16="http://schemas.microsoft.com/office/drawing/2014/main" id="{6BABD5EA-8697-475C-9D8E-C9334371BA83}"/>
              </a:ext>
            </a:extLst>
          </p:cNvPr>
          <p:cNvSpPr txBox="1"/>
          <p:nvPr/>
        </p:nvSpPr>
        <p:spPr>
          <a:xfrm>
            <a:off x="1591691" y="223773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979;p53">
            <a:extLst>
              <a:ext uri="{FF2B5EF4-FFF2-40B4-BE49-F238E27FC236}">
                <a16:creationId xmlns:a16="http://schemas.microsoft.com/office/drawing/2014/main" id="{BD2496F2-64DA-4602-B8B4-A6FA43DADAA2}"/>
              </a:ext>
            </a:extLst>
          </p:cNvPr>
          <p:cNvSpPr txBox="1"/>
          <p:nvPr/>
        </p:nvSpPr>
        <p:spPr>
          <a:xfrm>
            <a:off x="1591691" y="259449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975;p53">
            <a:extLst>
              <a:ext uri="{FF2B5EF4-FFF2-40B4-BE49-F238E27FC236}">
                <a16:creationId xmlns:a16="http://schemas.microsoft.com/office/drawing/2014/main" id="{9E9ECD42-74EB-4FAA-9BA5-DDFBE4853F40}"/>
              </a:ext>
            </a:extLst>
          </p:cNvPr>
          <p:cNvSpPr txBox="1"/>
          <p:nvPr/>
        </p:nvSpPr>
        <p:spPr>
          <a:xfrm>
            <a:off x="1591690" y="3675139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9A580A-1E78-4AD2-A79B-634DDE4C13B6}"/>
              </a:ext>
            </a:extLst>
          </p:cNvPr>
          <p:cNvSpPr txBox="1"/>
          <p:nvPr/>
        </p:nvSpPr>
        <p:spPr>
          <a:xfrm>
            <a:off x="3118435" y="4416022"/>
            <a:ext cx="467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The next segment is the one that added to the </a:t>
            </a:r>
            <a:r>
              <a:rPr lang="en-GB" sz="1600" b="1" dirty="0">
                <a:latin typeface="Roboto Condensed Light" panose="020B0604020202020204" charset="0"/>
                <a:ea typeface="Roboto Condensed Light" panose="020B0604020202020204" charset="0"/>
              </a:rPr>
              <a:t>others m</a:t>
            </a:r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inimizes the condition number</a:t>
            </a:r>
            <a:r>
              <a:rPr lang="en-GB" sz="16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en-GB" sz="12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2" grpId="0" animBg="1"/>
      <p:bldP spid="53" grpId="0" animBg="1"/>
      <p:bldP spid="56" grpId="0" animBg="1"/>
      <p:bldP spid="57" grpId="0" animBg="1"/>
      <p:bldP spid="71" grpId="0"/>
      <p:bldP spid="72" grpId="0" animBg="1"/>
      <p:bldP spid="73" grpId="0" animBg="1"/>
      <p:bldP spid="74" grpId="0" animBg="1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13989"/>
              </p:ext>
            </p:extLst>
          </p:nvPr>
        </p:nvGraphicFramePr>
        <p:xfrm>
          <a:off x="3140909" y="2115757"/>
          <a:ext cx="1875258" cy="312452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267894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1245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5865020" y="1792280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7848602" y="1797579"/>
            <a:ext cx="1322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5292138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7580901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1920EF-ADA6-4579-A96C-BF47674C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3" y="1347751"/>
            <a:ext cx="1623359" cy="184846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C5CEA6A-18ED-41E3-8A5D-80A40A14C683}"/>
              </a:ext>
            </a:extLst>
          </p:cNvPr>
          <p:cNvSpPr/>
          <p:nvPr/>
        </p:nvSpPr>
        <p:spPr>
          <a:xfrm>
            <a:off x="2489566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/>
              <p:nvPr/>
            </p:nvSpPr>
            <p:spPr>
              <a:xfrm>
                <a:off x="274247" y="3457584"/>
                <a:ext cx="22573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Forward pruning (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Conditioning the problem;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Pattern search;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7" y="3457584"/>
                <a:ext cx="2257349" cy="738664"/>
              </a:xfrm>
              <a:prstGeom prst="rect">
                <a:avLst/>
              </a:prstGeom>
              <a:blipFill>
                <a:blip r:embed="rId4"/>
                <a:stretch>
                  <a:fillRect l="-541" t="-1653" b="-82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68B51B6-3D55-40EE-B416-F1A381ED2CF8}"/>
              </a:ext>
            </a:extLst>
          </p:cNvPr>
          <p:cNvSpPr txBox="1"/>
          <p:nvPr/>
        </p:nvSpPr>
        <p:spPr>
          <a:xfrm>
            <a:off x="2914797" y="3457584"/>
            <a:ext cx="232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combination of signs (with the lowest loss)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EC091-63FB-4989-A2B6-B72DFCB7CF33}"/>
              </a:ext>
            </a:extLst>
          </p:cNvPr>
          <p:cNvSpPr txBox="1"/>
          <p:nvPr/>
        </p:nvSpPr>
        <p:spPr>
          <a:xfrm>
            <a:off x="5645640" y="3457584"/>
            <a:ext cx="232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Simulated annealing</a:t>
            </a:r>
          </a:p>
        </p:txBody>
      </p:sp>
      <p:sp>
        <p:nvSpPr>
          <p:cNvPr id="24" name="Google Shape;533;p39">
            <a:extLst>
              <a:ext uri="{FF2B5EF4-FFF2-40B4-BE49-F238E27FC236}">
                <a16:creationId xmlns:a16="http://schemas.microsoft.com/office/drawing/2014/main" id="{88C5AF1A-F1D9-44A0-9FD1-4B61EDA756FE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SUMMARIZING</a:t>
            </a:r>
          </a:p>
        </p:txBody>
      </p:sp>
    </p:spTree>
    <p:extLst>
      <p:ext uri="{BB962C8B-B14F-4D97-AF65-F5344CB8AC3E}">
        <p14:creationId xmlns:p14="http://schemas.microsoft.com/office/powerpoint/2010/main" val="114521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690739" y="1440592"/>
            <a:ext cx="2446030" cy="141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84403" y="2423751"/>
            <a:ext cx="2858703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GB" dirty="0"/>
              <a:t>Experiments on 1R and 3R robot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779C7AB-52AA-4B4E-911F-B8C2641A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5677498" y="2423751"/>
            <a:ext cx="1552745" cy="252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9DB6BC-C622-8A40-A437-6579D533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0" t="11228" r="40148" b="7557"/>
          <a:stretch/>
        </p:blipFill>
        <p:spPr>
          <a:xfrm>
            <a:off x="7406380" y="176486"/>
            <a:ext cx="1541539" cy="2528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69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24" y="1683277"/>
            <a:ext cx="2072847" cy="2827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𝑔𝑚𝑑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blipFill>
                <a:blip r:embed="rId4"/>
                <a:stretch>
                  <a:fillRect l="-2335" t="-2222" r="-212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/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func>
                              </m:e>
                              <m:e>
                                <m:acc>
                                  <m:accPr>
                                    <m:chr m:val="̈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352" y="1322233"/>
            <a:ext cx="3734648" cy="280098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405" y="4085491"/>
            <a:ext cx="2858964" cy="7872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1.6401⋅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" y="4324041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AD79E6C-4DC4-C546-A30E-D7456B9BC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300" y="4195590"/>
            <a:ext cx="2500193" cy="6324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/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𝑒𝑠𝑡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C89BC524-C12A-A04B-8CE3-260A1C87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00" y="4612935"/>
                <a:ext cx="133754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4 5">
            <a:extLst>
              <a:ext uri="{FF2B5EF4-FFF2-40B4-BE49-F238E27FC236}">
                <a16:creationId xmlns:a16="http://schemas.microsoft.com/office/drawing/2014/main" id="{D567779C-02C7-D549-894B-52CEF9992A67}"/>
              </a:ext>
            </a:extLst>
          </p:cNvPr>
          <p:cNvCxnSpPr>
            <a:cxnSpLocks/>
          </p:cNvCxnSpPr>
          <p:nvPr/>
        </p:nvCxnSpPr>
        <p:spPr>
          <a:xfrm rot="5400000">
            <a:off x="1914819" y="4614602"/>
            <a:ext cx="180000" cy="144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531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106" y="1322233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049" y="4070849"/>
            <a:ext cx="2863139" cy="788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4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.2554⋅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7" y="4309974"/>
                <a:ext cx="2671565" cy="310150"/>
              </a:xfrm>
              <a:prstGeom prst="rect">
                <a:avLst/>
              </a:prstGeom>
              <a:blipFill>
                <a:blip r:embed="rId6"/>
                <a:stretch>
                  <a:fillRect l="-474" t="-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094E720-CB24-C64B-8D6A-A323D14A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442" y="4150611"/>
            <a:ext cx="2486025" cy="6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946" y="1450871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3995" y="4218298"/>
            <a:ext cx="2850066" cy="78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.0259⋅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4455623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472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/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5" y="849144"/>
                <a:ext cx="3373744" cy="611642"/>
              </a:xfrm>
              <a:prstGeom prst="rect">
                <a:avLst/>
              </a:prstGeom>
              <a:blipFill>
                <a:blip r:embed="rId7"/>
                <a:stretch>
                  <a:fillRect t="-86000" b="-13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/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We chose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200" b="0" i="0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L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it-IT" sz="1200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𝜔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𝑓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=0.2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𝜋</m:t>
                    </m:r>
                  </m:oMath>
                </a14:m>
                <a:endParaRPr lang="it-IT" sz="12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37" y="1420241"/>
                <a:ext cx="2141740" cy="291811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FD12EF1-BF60-9E45-8F39-010EF72507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7066" y="4300415"/>
            <a:ext cx="249046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070" y="1417320"/>
            <a:ext cx="4135120" cy="3101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3620" y="1417320"/>
            <a:ext cx="413512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1690805" y="1491197"/>
            <a:ext cx="1972991" cy="3211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br>
                  <a:rPr lang="it-IT" dirty="0"/>
                </a:b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blipFill>
                <a:blip r:embed="rId4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>
            <a:extLst>
              <a:ext uri="{FF2B5EF4-FFF2-40B4-BE49-F238E27FC236}">
                <a16:creationId xmlns:a16="http://schemas.microsoft.com/office/drawing/2014/main" id="{D3C0046C-1708-1C4C-B745-C87D4F799D5E}"/>
              </a:ext>
            </a:extLst>
          </p:cNvPr>
          <p:cNvSpPr txBox="1"/>
          <p:nvPr/>
        </p:nvSpPr>
        <p:spPr>
          <a:xfrm>
            <a:off x="4953719" y="1515808"/>
            <a:ext cx="2917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The dynamic coefficients we found are: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4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802" y="1348150"/>
            <a:ext cx="3671999" cy="2753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2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/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D711B53-1F05-495F-A22D-8EC8D11AF79F}"/>
              </a:ext>
            </a:extLst>
          </p:cNvPr>
          <p:cNvSpPr/>
          <p:nvPr/>
        </p:nvSpPr>
        <p:spPr>
          <a:xfrm>
            <a:off x="5722144" y="1560463"/>
            <a:ext cx="450057" cy="471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3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subTitle" idx="1"/>
          </p:nvPr>
        </p:nvSpPr>
        <p:spPr>
          <a:xfrm>
            <a:off x="1246238" y="1587871"/>
            <a:ext cx="7329949" cy="2986401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The goal of our work is to perform the dynamic identification of a robot, estimating its </a:t>
            </a:r>
          </a:p>
          <a:p>
            <a:pPr algn="l"/>
            <a:r>
              <a:rPr lang="en-US" sz="1600" dirty="0"/>
              <a:t>dynamic parameters/coefficients by solving an optimization problem.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have dealt with the problem of torque sign lack, as in some real robot (e.g. </a:t>
            </a:r>
            <a:r>
              <a:rPr lang="en-US" sz="1600" b="1" dirty="0"/>
              <a:t>KUKA KR5</a:t>
            </a:r>
            <a:r>
              <a:rPr lang="en-US" sz="1600" dirty="0"/>
              <a:t>),</a:t>
            </a:r>
          </a:p>
          <a:p>
            <a:pPr algn="l"/>
            <a:r>
              <a:rPr lang="en-US" sz="1600" dirty="0"/>
              <a:t>in which we can't use traditional methods for dynamic identification.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For this reason, we have developed an algorithm able to estimate torque signs so that</a:t>
            </a:r>
          </a:p>
          <a:p>
            <a:pPr algn="l"/>
            <a:r>
              <a:rPr lang="en-US" sz="1600" dirty="0"/>
              <a:t>we could proceed with the identification using well known strategies.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first studied a simple 1R robot under gravity; then, we moved to a more complex robot,</a:t>
            </a:r>
          </a:p>
          <a:p>
            <a:pPr algn="l"/>
            <a:r>
              <a:rPr lang="en-US" sz="1600" dirty="0"/>
              <a:t>a 3R spatial robot.</a:t>
            </a:r>
            <a:endParaRPr sz="1600" dirty="0"/>
          </a:p>
        </p:txBody>
      </p:sp>
      <p:sp>
        <p:nvSpPr>
          <p:cNvPr id="4" name="Google Shape;533;p39">
            <a:extLst>
              <a:ext uri="{FF2B5EF4-FFF2-40B4-BE49-F238E27FC236}">
                <a16:creationId xmlns:a16="http://schemas.microsoft.com/office/drawing/2014/main" id="{DCB3CF25-935D-48E8-B91C-B8E16B7705C7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B6600-C2C8-4015-B86E-F4357923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469" y="44821"/>
            <a:ext cx="291691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A3C6D67-8275-5541-AA81-2E6CAA60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79" y="1290523"/>
            <a:ext cx="2292283" cy="3537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0.0594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117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11" y="2083137"/>
            <a:ext cx="2229499" cy="1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4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5957" y="1375024"/>
            <a:ext cx="3667689" cy="270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1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/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3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3.3696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blipFill>
                <a:blip r:embed="rId3"/>
                <a:stretch>
                  <a:fillRect l="-472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6689" y="2083135"/>
            <a:ext cx="2229499" cy="19522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CFCD2B-831D-3441-A578-CDEF5A4C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57136" y="1386840"/>
            <a:ext cx="2292283" cy="3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8" b="4688"/>
          <a:stretch/>
        </p:blipFill>
        <p:spPr>
          <a:xfrm>
            <a:off x="323494" y="1386840"/>
            <a:ext cx="4417166" cy="300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2" r="1712"/>
          <a:stretch/>
        </p:blipFill>
        <p:spPr>
          <a:xfrm>
            <a:off x="4950792" y="1384262"/>
            <a:ext cx="3865948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3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>
            <a:spLocks noGrp="1"/>
          </p:cNvSpPr>
          <p:nvPr>
            <p:ph type="title" idx="2"/>
          </p:nvPr>
        </p:nvSpPr>
        <p:spPr>
          <a:xfrm>
            <a:off x="453636" y="0"/>
            <a:ext cx="4506468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25000"/>
                  </a:schemeClr>
                </a:solidFill>
              </a:rPr>
              <a:t>CONSIDERATIONS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0" y="766850"/>
            <a:ext cx="5865091" cy="398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b="1" dirty="0">
                <a:solidFill>
                  <a:srgbClr val="00CC00"/>
                </a:solidFill>
              </a:rPr>
              <a:t>PRO</a:t>
            </a:r>
            <a:r>
              <a:rPr lang="en-GB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The pruning of the tree drastically </a:t>
            </a:r>
            <a:r>
              <a:rPr lang="en-GB" b="1" dirty="0"/>
              <a:t>increases the velocity </a:t>
            </a:r>
            <a:r>
              <a:rPr lang="en-GB" dirty="0"/>
              <a:t>of the algorithm and </a:t>
            </a:r>
            <a:r>
              <a:rPr lang="en-US" dirty="0"/>
              <a:t>it is worth the risk of discarding some good solutions;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In every instant of time the algorithm deals with </a:t>
            </a:r>
            <a:r>
              <a:rPr lang="en-GB" b="1" dirty="0"/>
              <a:t>physically consistent hypothesis</a:t>
            </a:r>
            <a:r>
              <a:rPr lang="en-GB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/>
            <a:r>
              <a:rPr lang="en-GB" b="1" dirty="0">
                <a:solidFill>
                  <a:srgbClr val="FF0000"/>
                </a:solidFill>
              </a:rPr>
              <a:t>DRAWBACKS</a:t>
            </a:r>
            <a:r>
              <a:rPr lang="en-GB" dirty="0"/>
              <a:t>: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With forward pruning we run the risk of </a:t>
            </a:r>
            <a:r>
              <a:rPr lang="en-GB" b="1" dirty="0"/>
              <a:t>discarding branches </a:t>
            </a:r>
            <a:r>
              <a:rPr lang="en-GB" dirty="0"/>
              <a:t>that might lead to an optimal solution, but we can realize it during the validation phase and run again the algorithm with different parameters.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We </a:t>
            </a:r>
            <a:r>
              <a:rPr lang="en-GB" b="1" dirty="0"/>
              <a:t>discard</a:t>
            </a:r>
            <a:r>
              <a:rPr lang="en-GB" dirty="0"/>
              <a:t> under-threshold </a:t>
            </a:r>
            <a:r>
              <a:rPr lang="en-GB" b="1" dirty="0"/>
              <a:t>samples</a:t>
            </a:r>
            <a:r>
              <a:rPr lang="en-GB" dirty="0"/>
              <a:t> (which are at least 10% of the total); too short segments are discarded too; since these samples are near to zero, we can imagine that they are poorly informative.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A possible problem is when the </a:t>
            </a:r>
            <a:r>
              <a:rPr lang="en-GB" b="1" dirty="0"/>
              <a:t>threshold is not correctly identified</a:t>
            </a:r>
            <a:r>
              <a:rPr lang="en-GB" dirty="0"/>
              <a:t>, but this seldom happens, and it could be solved simply by choosing a bigger threshold;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b="1" dirty="0"/>
              <a:t>The algorithm becomes slower and slower as the robot complexity increases!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3D6C6D-C16C-455F-9B34-9F72628E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435" y="886806"/>
            <a:ext cx="3017398" cy="34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4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39">
            <a:extLst>
              <a:ext uri="{FF2B5EF4-FFF2-40B4-BE49-F238E27FC236}">
                <a16:creationId xmlns:a16="http://schemas.microsoft.com/office/drawing/2014/main" id="{D5B79497-7793-4DAB-90CB-C35A1973D9DA}"/>
              </a:ext>
            </a:extLst>
          </p:cNvPr>
          <p:cNvSpPr txBox="1">
            <a:spLocks/>
          </p:cNvSpPr>
          <p:nvPr/>
        </p:nvSpPr>
        <p:spPr>
          <a:xfrm>
            <a:off x="2318766" y="28023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EXTENSION</a:t>
            </a:r>
          </a:p>
        </p:txBody>
      </p:sp>
      <p:sp>
        <p:nvSpPr>
          <p:cNvPr id="9" name="Google Shape;535;p39">
            <a:extLst>
              <a:ext uri="{FF2B5EF4-FFF2-40B4-BE49-F238E27FC236}">
                <a16:creationId xmlns:a16="http://schemas.microsoft.com/office/drawing/2014/main" id="{F74A773F-A563-4DC6-A8DA-C56421507F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0011" y="1762877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GB" sz="1600"/>
              <a:t>As before, we proceeded by taking the </a:t>
            </a:r>
            <a:r>
              <a:rPr lang="en-GB" sz="1600" b="1"/>
              <a:t>absolute value of the torque</a:t>
            </a:r>
            <a:r>
              <a:rPr lang="en-GB" sz="1600"/>
              <a:t>, so to pretend that we didn't have this kind of information. At this stage we could apply our tree algorithm to estimate the signs.</a:t>
            </a:r>
          </a:p>
          <a:p>
            <a:pPr marL="0" lvl="0" indent="0" algn="just"/>
            <a:endParaRPr lang="en-GB" sz="1600"/>
          </a:p>
          <a:p>
            <a:pPr marL="0" lvl="0" indent="0" algn="just"/>
            <a:endParaRPr lang="en-GB" sz="1600"/>
          </a:p>
          <a:p>
            <a:pPr marL="0" lvl="0" indent="0" algn="just"/>
            <a:r>
              <a:rPr lang="en-GB" sz="1600"/>
              <a:t>By doing so, we faced a big problem: in fact, when the robot increases its </a:t>
            </a:r>
            <a:r>
              <a:rPr lang="en-GB" sz="1600" b="1"/>
              <a:t>complexity</a:t>
            </a:r>
            <a:r>
              <a:rPr lang="en-GB" sz="1600"/>
              <a:t>, the tree algorithm becomes tremendously </a:t>
            </a:r>
            <a:r>
              <a:rPr lang="en-GB" sz="1600" b="1"/>
              <a:t>slow</a:t>
            </a:r>
            <a:r>
              <a:rPr lang="en-GB" sz="1600"/>
              <a:t> and it takes </a:t>
            </a:r>
            <a:r>
              <a:rPr lang="en-GB" sz="1600" b="1"/>
              <a:t>days </a:t>
            </a:r>
            <a:r>
              <a:rPr lang="en-GB" sz="1600"/>
              <a:t>or even </a:t>
            </a:r>
            <a:r>
              <a:rPr lang="en-GB" sz="1600" b="1"/>
              <a:t>weeks</a:t>
            </a:r>
            <a:r>
              <a:rPr lang="en-GB" sz="1600"/>
              <a:t> to finish its execution.</a:t>
            </a:r>
          </a:p>
        </p:txBody>
      </p:sp>
      <p:sp>
        <p:nvSpPr>
          <p:cNvPr id="10" name="Google Shape;534;p39">
            <a:extLst>
              <a:ext uri="{FF2B5EF4-FFF2-40B4-BE49-F238E27FC236}">
                <a16:creationId xmlns:a16="http://schemas.microsoft.com/office/drawing/2014/main" id="{B2615F0A-05AC-4476-AD09-00DFFBDA9859}"/>
              </a:ext>
            </a:extLst>
          </p:cNvPr>
          <p:cNvSpPr txBox="1">
            <a:spLocks/>
          </p:cNvSpPr>
          <p:nvPr/>
        </p:nvSpPr>
        <p:spPr>
          <a:xfrm>
            <a:off x="2318766" y="74376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Applying the Algorithm to a real Robot:</a:t>
            </a:r>
            <a:endParaRPr lang="en-GB" sz="1800">
              <a:solidFill>
                <a:schemeClr val="tx2">
                  <a:lumMod val="25000"/>
                </a:schemeClr>
              </a:solidFill>
              <a:latin typeface="Barlow Semi Condensed Medium" panose="020B0604020202020204" charset="0"/>
            </a:endParaRPr>
          </a:p>
          <a:p>
            <a:pPr algn="ctr"/>
            <a:r>
              <a:rPr lang="en-GB" sz="18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Franka Emika Panda</a:t>
            </a:r>
          </a:p>
        </p:txBody>
      </p:sp>
      <p:pic>
        <p:nvPicPr>
          <p:cNvPr id="11" name="Picture 10" descr="A picture containing holding, racket, hand, person&#10;&#10;Description automatically generated">
            <a:extLst>
              <a:ext uri="{FF2B5EF4-FFF2-40B4-BE49-F238E27FC236}">
                <a16:creationId xmlns:a16="http://schemas.microsoft.com/office/drawing/2014/main" id="{BDB2F83F-583E-4C55-A0EA-5B0600F2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4" y="1820027"/>
            <a:ext cx="2857500" cy="2857500"/>
          </a:xfrm>
          <a:prstGeom prst="rect">
            <a:avLst/>
          </a:prstGeom>
        </p:spPr>
      </p:pic>
      <p:pic>
        <p:nvPicPr>
          <p:cNvPr id="7" name="Picture 6" descr="A clock hanging on the wall&#10;&#10;Description automatically generated">
            <a:extLst>
              <a:ext uri="{FF2B5EF4-FFF2-40B4-BE49-F238E27FC236}">
                <a16:creationId xmlns:a16="http://schemas.microsoft.com/office/drawing/2014/main" id="{C7CEDEB1-D3DE-4E59-A43E-9F83C0E4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794" y="2357438"/>
            <a:ext cx="1652809" cy="1657350"/>
          </a:xfrm>
          <a:prstGeom prst="rect">
            <a:avLst/>
          </a:prstGeom>
        </p:spPr>
      </p:pic>
      <p:pic>
        <p:nvPicPr>
          <p:cNvPr id="13" name="Picture 12" descr="A picture containing sitting, table, cake, holding&#10;&#10;Description automatically generated">
            <a:extLst>
              <a:ext uri="{FF2B5EF4-FFF2-40B4-BE49-F238E27FC236}">
                <a16:creationId xmlns:a16="http://schemas.microsoft.com/office/drawing/2014/main" id="{BD9A24C4-8B85-4D5E-A2F2-FD5BDB3B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786" y="1128712"/>
            <a:ext cx="4229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2964800" y="349775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RELAXING THE PROBLEM</a:t>
            </a:r>
            <a:endParaRPr sz="2400" dirty="0"/>
          </a:p>
        </p:txBody>
      </p:sp>
      <p:sp>
        <p:nvSpPr>
          <p:cNvPr id="10" name="Google Shape;535;p39">
            <a:extLst>
              <a:ext uri="{FF2B5EF4-FFF2-40B4-BE49-F238E27FC236}">
                <a16:creationId xmlns:a16="http://schemas.microsoft.com/office/drawing/2014/main" id="{0E076B30-CDC9-457B-92F2-A92F47860227}"/>
              </a:ext>
            </a:extLst>
          </p:cNvPr>
          <p:cNvSpPr txBox="1">
            <a:spLocks/>
          </p:cNvSpPr>
          <p:nvPr/>
        </p:nvSpPr>
        <p:spPr>
          <a:xfrm>
            <a:off x="733936" y="856062"/>
            <a:ext cx="7675928" cy="147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Being unable to use the algorithm as it is, we tried to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relax some constraint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while solving the optimization problems of the tree.</a:t>
            </a:r>
          </a:p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By ignoring the constraints that ensure us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parameters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we can re-write the optimization problem in the following form: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/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B05C0DA2-7D10-41E5-AF26-93D9204BCA50}"/>
              </a:ext>
            </a:extLst>
          </p:cNvPr>
          <p:cNvSpPr txBox="1">
            <a:spLocks/>
          </p:cNvSpPr>
          <p:nvPr/>
        </p:nvSpPr>
        <p:spPr>
          <a:xfrm>
            <a:off x="733936" y="3177046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 we can find the solution in closed form as: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/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blipFill>
                <a:blip r:embed="rId4"/>
                <a:stretch>
                  <a:fillRect t="-1961"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the pseudoinverse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dirty="0">
                  <a:solidFill>
                    <a:srgbClr val="434343"/>
                  </a:solidFill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  <a:blipFill>
                <a:blip r:embed="rId5"/>
                <a:stretch>
                  <a:fillRect l="-688" r="-4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5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/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535;p39">
            <a:extLst>
              <a:ext uri="{FF2B5EF4-FFF2-40B4-BE49-F238E27FC236}">
                <a16:creationId xmlns:a16="http://schemas.microsoft.com/office/drawing/2014/main" id="{B7C5F183-19B6-479B-BE96-4F3F05D34A83}"/>
              </a:ext>
            </a:extLst>
          </p:cNvPr>
          <p:cNvSpPr txBox="1">
            <a:spLocks/>
          </p:cNvSpPr>
          <p:nvPr/>
        </p:nvSpPr>
        <p:spPr>
          <a:xfrm>
            <a:off x="734036" y="355264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Using this relaxed problem in the tree, and not checking for the physical meaning of each term, we end up with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best solutions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one the opposite of the other.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/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blipFill>
                <a:blip r:embed="rId4"/>
                <a:stretch>
                  <a:fillRect l="-2105"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35;p39">
            <a:extLst>
              <a:ext uri="{FF2B5EF4-FFF2-40B4-BE49-F238E27FC236}">
                <a16:creationId xmlns:a16="http://schemas.microsoft.com/office/drawing/2014/main" id="{2AA54F3D-8FE0-4901-AAF1-185261D81BBE}"/>
              </a:ext>
            </a:extLst>
          </p:cNvPr>
          <p:cNvSpPr txBox="1">
            <a:spLocks/>
          </p:cNvSpPr>
          <p:nvPr/>
        </p:nvSpPr>
        <p:spPr>
          <a:xfrm>
            <a:off x="734036" y="1283400"/>
            <a:ext cx="7675928" cy="44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</a:t>
            </a:r>
          </a:p>
        </p:txBody>
      </p:sp>
      <p:sp>
        <p:nvSpPr>
          <p:cNvPr id="21" name="Google Shape;535;p39">
            <a:extLst>
              <a:ext uri="{FF2B5EF4-FFF2-40B4-BE49-F238E27FC236}">
                <a16:creationId xmlns:a16="http://schemas.microsoft.com/office/drawing/2014/main" id="{86AB67B5-81CE-42DD-837F-E56A836E20D7}"/>
              </a:ext>
            </a:extLst>
          </p:cNvPr>
          <p:cNvSpPr txBox="1">
            <a:spLocks/>
          </p:cNvSpPr>
          <p:nvPr/>
        </p:nvSpPr>
        <p:spPr>
          <a:xfrm>
            <a:off x="734036" y="1769758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Of course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only one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the two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 physically consistent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and we don't know </a:t>
            </a:r>
            <a:r>
              <a:rPr lang="en-GB" sz="1600" i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 priori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which is of the two.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2581"/>
              </p:ext>
            </p:extLst>
          </p:nvPr>
        </p:nvGraphicFramePr>
        <p:xfrm>
          <a:off x="409572" y="2649972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59252E33-3577-4177-ADBB-B1B44949B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43756"/>
              </p:ext>
            </p:extLst>
          </p:nvPr>
        </p:nvGraphicFramePr>
        <p:xfrm>
          <a:off x="409572" y="3332906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C3E5B-AAC4-4090-9C04-E482F4D0B6F7}"/>
              </a:ext>
            </a:extLst>
          </p:cNvPr>
          <p:cNvSpPr txBox="1"/>
          <p:nvPr/>
        </p:nvSpPr>
        <p:spPr>
          <a:xfrm>
            <a:off x="1250043" y="3861951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3794023" y="2722218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529E0-FE7E-4B27-890D-F0DFC0D40B5E}"/>
              </a:ext>
            </a:extLst>
          </p:cNvPr>
          <p:cNvSpPr txBox="1"/>
          <p:nvPr/>
        </p:nvSpPr>
        <p:spPr>
          <a:xfrm>
            <a:off x="3553988" y="3703746"/>
            <a:ext cx="20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choose the best by comparing the two losses</a:t>
            </a:r>
          </a:p>
        </p:txBody>
      </p:sp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7EFCEA85-0A2B-4D49-B8A9-4C0E37DE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11669"/>
              </p:ext>
            </p:extLst>
          </p:nvPr>
        </p:nvGraphicFramePr>
        <p:xfrm>
          <a:off x="5915031" y="3020454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5915031" y="3572459"/>
            <a:ext cx="2819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signs combination +</a:t>
            </a:r>
          </a:p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related 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3305018" y="3020454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5426026" y="3045695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C1CF9C-3900-4188-857E-96AA858CC5B4}"/>
              </a:ext>
            </a:extLst>
          </p:cNvPr>
          <p:cNvSpPr txBox="1"/>
          <p:nvPr/>
        </p:nvSpPr>
        <p:spPr>
          <a:xfrm>
            <a:off x="1764444" y="4434948"/>
            <a:ext cx="580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execution is much faster:</a:t>
            </a:r>
          </a:p>
          <a:p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~10min for estimating the signs</a:t>
            </a:r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+ the time to run </a:t>
            </a:r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times the PBPR algorithm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2" t="3827" r="7859" b="4138"/>
          <a:stretch/>
        </p:blipFill>
        <p:spPr>
          <a:xfrm>
            <a:off x="0" y="1085850"/>
            <a:ext cx="9143999" cy="4057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54EB7-F490-4651-A781-3CAA2A46165A}"/>
              </a:ext>
            </a:extLst>
          </p:cNvPr>
          <p:cNvSpPr txBox="1"/>
          <p:nvPr/>
        </p:nvSpPr>
        <p:spPr>
          <a:xfrm>
            <a:off x="6288420" y="4073712"/>
            <a:ext cx="222696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Correctly predicted signs:</a:t>
            </a:r>
          </a:p>
          <a:p>
            <a:endParaRPr lang="en-GB" sz="5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r"/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105/105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/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3980</m:t>
                    </m:r>
                  </m:oMath>
                </a14:m>
                <a:endParaRPr lang="it-IT" b="1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blipFill>
                <a:blip r:embed="rId5"/>
                <a:stretch>
                  <a:fillRect l="-84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36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214960"/>
            <a:ext cx="5511300" cy="7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FURTHER EXPANSIONS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9EE67-9680-46EE-9EF4-78A6170C2276}"/>
              </a:ext>
            </a:extLst>
          </p:cNvPr>
          <p:cNvSpPr txBox="1"/>
          <p:nvPr/>
        </p:nvSpPr>
        <p:spPr>
          <a:xfrm>
            <a:off x="2111897" y="2044124"/>
            <a:ext cx="4920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algorithm works quite well in all the cases that we studied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next step of the project could be to apply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sign estimation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using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tree algorithm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to a real robot that outputs only the absolute value of the torque (like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KUKA KR5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 and try to detect the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such a robot</a:t>
            </a:r>
            <a:endParaRPr lang="it-IT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9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4CC07B-64DC-43A9-9D94-DCBF0032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258" y="114298"/>
            <a:ext cx="3513314" cy="2457451"/>
          </a:xfrm>
          <a:prstGeom prst="rect">
            <a:avLst/>
          </a:prstGeom>
        </p:spPr>
      </p:pic>
      <p:sp>
        <p:nvSpPr>
          <p:cNvPr id="11" name="Google Shape;514;p36">
            <a:extLst>
              <a:ext uri="{FF2B5EF4-FFF2-40B4-BE49-F238E27FC236}">
                <a16:creationId xmlns:a16="http://schemas.microsoft.com/office/drawing/2014/main" id="{A43A573B-B94F-446A-9F07-45B924FD3AD8}"/>
              </a:ext>
            </a:extLst>
          </p:cNvPr>
          <p:cNvSpPr txBox="1">
            <a:spLocks/>
          </p:cNvSpPr>
          <p:nvPr/>
        </p:nvSpPr>
        <p:spPr>
          <a:xfrm>
            <a:off x="936523" y="1054511"/>
            <a:ext cx="7337321" cy="397469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</p:txBody>
      </p:sp>
      <p:sp>
        <p:nvSpPr>
          <p:cNvPr id="13" name="Google Shape;655;p47">
            <a:extLst>
              <a:ext uri="{FF2B5EF4-FFF2-40B4-BE49-F238E27FC236}">
                <a16:creationId xmlns:a16="http://schemas.microsoft.com/office/drawing/2014/main" id="{E7A591EF-AA3C-405A-A98A-B23436806FE3}"/>
              </a:ext>
            </a:extLst>
          </p:cNvPr>
          <p:cNvSpPr txBox="1">
            <a:spLocks/>
          </p:cNvSpPr>
          <p:nvPr/>
        </p:nvSpPr>
        <p:spPr>
          <a:xfrm>
            <a:off x="870156" y="226029"/>
            <a:ext cx="3214200" cy="20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b="1" dirty="0"/>
              <a:t>P</a:t>
            </a:r>
            <a:r>
              <a:rPr lang="en-US" sz="2000" dirty="0"/>
              <a:t>enalty</a:t>
            </a:r>
            <a:endParaRPr lang="en-US" sz="3200" dirty="0"/>
          </a:p>
          <a:p>
            <a:r>
              <a:rPr lang="en-US" sz="3200" b="1" dirty="0"/>
              <a:t>B</a:t>
            </a:r>
            <a:r>
              <a:rPr lang="en-US" sz="2000" dirty="0"/>
              <a:t>ased</a:t>
            </a:r>
            <a:endParaRPr lang="en-US" sz="3200" dirty="0"/>
          </a:p>
          <a:p>
            <a:r>
              <a:rPr lang="en-US" sz="3200" b="1" dirty="0"/>
              <a:t>P</a:t>
            </a:r>
            <a:r>
              <a:rPr lang="en-US" sz="2000" dirty="0"/>
              <a:t>arameters</a:t>
            </a:r>
            <a:endParaRPr lang="en-US" sz="3200" dirty="0"/>
          </a:p>
          <a:p>
            <a:r>
              <a:rPr lang="en-US" sz="3200" b="1" dirty="0"/>
              <a:t>R</a:t>
            </a:r>
            <a:r>
              <a:rPr lang="en-US" sz="2000" dirty="0"/>
              <a:t>etrieval</a:t>
            </a:r>
            <a:r>
              <a:rPr lang="en-US" sz="3200" dirty="0"/>
              <a:t> </a:t>
            </a:r>
          </a:p>
        </p:txBody>
      </p:sp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E4DA36D0-458C-419D-8A97-E407D3C774DD}"/>
              </a:ext>
            </a:extLst>
          </p:cNvPr>
          <p:cNvSpPr txBox="1">
            <a:spLocks/>
          </p:cNvSpPr>
          <p:nvPr/>
        </p:nvSpPr>
        <p:spPr>
          <a:xfrm>
            <a:off x="2543623" y="909427"/>
            <a:ext cx="3214200" cy="70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dirty="0"/>
              <a:t>Algorithm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/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F245BC-2ED4-4EE3-8BC2-19FA8431885C}"/>
              </a:ext>
            </a:extLst>
          </p:cNvPr>
          <p:cNvSpPr txBox="1"/>
          <p:nvPr/>
        </p:nvSpPr>
        <p:spPr>
          <a:xfrm>
            <a:off x="701389" y="2581433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to solve the following optimization problem: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/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order to get a physically consistent set of parameters, the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𝛾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)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takes into account the violation of physical constraints such as: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triangular inequalities for inertia tensors;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</a:t>
                </a:r>
                <a:r>
                  <a:rPr lang="en-US" dirty="0">
                    <a:latin typeface="Roboto Condensed Light" panose="020B0604020202020204" charset="0"/>
                    <a:ea typeface="Roboto Condensed Light" panose="020B0604020202020204" charset="0"/>
                  </a:rPr>
                  <a:t>total sum of the link masses must be in the boundaries.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blipFill>
                <a:blip r:embed="rId5"/>
                <a:stretch>
                  <a:fillRect l="-429" t="-439" r="-572"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/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quantities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𝐿𝐵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𝑈𝐵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can always be defined based on </a:t>
                </a:r>
                <a:r>
                  <a:rPr lang="en-GB" i="1" dirty="0">
                    <a:latin typeface="Roboto Condensed Light" panose="020B0604020202020204" charset="0"/>
                    <a:ea typeface="Roboto Condensed Light" panose="020B0604020202020204" charset="0"/>
                  </a:rPr>
                  <a:t>a priori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knowledge.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blipFill>
                <a:blip r:embed="rId6"/>
                <a:stretch>
                  <a:fillRect l="-429" t="-1163" r="-714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45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1650851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THANK YOU</a:t>
            </a:r>
          </a:p>
          <a:p>
            <a:pPr algn="ctr"/>
            <a:r>
              <a:rPr lang="it-IT" sz="3200" dirty="0"/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4313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0;p37">
            <a:extLst>
              <a:ext uri="{FF2B5EF4-FFF2-40B4-BE49-F238E27FC236}">
                <a16:creationId xmlns:a16="http://schemas.microsoft.com/office/drawing/2014/main" id="{D44820B6-899E-4CB9-80F0-BCA874CB6760}"/>
              </a:ext>
            </a:extLst>
          </p:cNvPr>
          <p:cNvSpPr txBox="1">
            <a:spLocks/>
          </p:cNvSpPr>
          <p:nvPr/>
        </p:nvSpPr>
        <p:spPr>
          <a:xfrm>
            <a:off x="1268361" y="2386475"/>
            <a:ext cx="6607276" cy="7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cannot apply directly the PBPR algorithm because we are supposed to not to know the 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torque sign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information, while the algorithm needs it.</a:t>
            </a:r>
          </a:p>
        </p:txBody>
      </p:sp>
      <p:sp>
        <p:nvSpPr>
          <p:cNvPr id="13" name="Google Shape;521;p37">
            <a:extLst>
              <a:ext uri="{FF2B5EF4-FFF2-40B4-BE49-F238E27FC236}">
                <a16:creationId xmlns:a16="http://schemas.microsoft.com/office/drawing/2014/main" id="{47B8E4CD-FF44-48DC-9A2C-3C216E099B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8361" y="1618058"/>
            <a:ext cx="3445601" cy="639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PROBLEM!</a:t>
            </a:r>
            <a:endParaRPr sz="3200" dirty="0"/>
          </a:p>
        </p:txBody>
      </p:sp>
      <p:sp>
        <p:nvSpPr>
          <p:cNvPr id="14" name="Google Shape;520;p37">
            <a:extLst>
              <a:ext uri="{FF2B5EF4-FFF2-40B4-BE49-F238E27FC236}">
                <a16:creationId xmlns:a16="http://schemas.microsoft.com/office/drawing/2014/main" id="{4E200F87-5A94-422B-9027-5774C494BD46}"/>
              </a:ext>
            </a:extLst>
          </p:cNvPr>
          <p:cNvSpPr txBox="1">
            <a:spLocks/>
          </p:cNvSpPr>
          <p:nvPr/>
        </p:nvSpPr>
        <p:spPr>
          <a:xfrm>
            <a:off x="1268361" y="3324475"/>
            <a:ext cx="6607276" cy="52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So, we should devise a strategy to estimate the torque signs from what we have.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7F9AE-FC5C-460C-97CC-279844CC7D66}"/>
              </a:ext>
            </a:extLst>
          </p:cNvPr>
          <p:cNvSpPr/>
          <p:nvPr/>
        </p:nvSpPr>
        <p:spPr>
          <a:xfrm>
            <a:off x="1037781" y="1292328"/>
            <a:ext cx="7068438" cy="2971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picture containing building, sitting, person, large&#10;&#10;Description automatically generated">
            <a:extLst>
              <a:ext uri="{FF2B5EF4-FFF2-40B4-BE49-F238E27FC236}">
                <a16:creationId xmlns:a16="http://schemas.microsoft.com/office/drawing/2014/main" id="{6205C8C7-A401-4C4C-B4AB-FE7F2530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4" y="307809"/>
            <a:ext cx="1503325" cy="2014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9672-4E85-4178-B322-0D805C9B3BAE}"/>
              </a:ext>
            </a:extLst>
          </p:cNvPr>
          <p:cNvSpPr txBox="1"/>
          <p:nvPr/>
        </p:nvSpPr>
        <p:spPr>
          <a:xfrm rot="21021901">
            <a:off x="6939779" y="1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  <a:ea typeface="Roboto Condensed" panose="020B0604020202020204" charset="0"/>
              </a:rPr>
              <a:t>?</a:t>
            </a:r>
            <a:endParaRPr lang="it-IT" dirty="0">
              <a:latin typeface="+mj-lt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/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/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5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1069258"/>
            <a:ext cx="4920599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1750</Words>
  <Application>Microsoft Macintosh PowerPoint</Application>
  <PresentationFormat>Presentazione su schermo (16:9)</PresentationFormat>
  <Paragraphs>346</Paragraphs>
  <Slides>40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9" baseType="lpstr">
      <vt:lpstr>Bahiana</vt:lpstr>
      <vt:lpstr>Fira Sans Extra Condensed Medium</vt:lpstr>
      <vt:lpstr>Barlow Semi Condensed</vt:lpstr>
      <vt:lpstr>Barlow Semi Condensed SemiBold</vt:lpstr>
      <vt:lpstr>Roboto Condensed Light</vt:lpstr>
      <vt:lpstr>Cambria Math</vt:lpstr>
      <vt:lpstr>Arial</vt:lpstr>
      <vt:lpstr>Barlow Semi Condensed Medium</vt:lpstr>
      <vt:lpstr>Annual Report General by Slidesgo</vt:lpstr>
      <vt:lpstr>ROBOTICS 2</vt:lpstr>
      <vt:lpstr>PBPR ALGORITHM</vt:lpstr>
      <vt:lpstr>Presentazione standard di PowerPoint</vt:lpstr>
      <vt:lpstr>Presentazione standard di PowerPoint</vt:lpstr>
      <vt:lpstr>PROBLEM!</vt:lpstr>
      <vt:lpstr>ESTIMATING SIGNS</vt:lpstr>
      <vt:lpstr>ESTIMATING SIGNS</vt:lpstr>
      <vt:lpstr>ESTIMATING SIGNS</vt:lpstr>
      <vt:lpstr>ESTIMATING SIGNS</vt:lpstr>
      <vt:lpstr>ESTIMATING SIGNS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BUILDING THE TREE</vt:lpstr>
      <vt:lpstr>PRUNING THE TREE</vt:lpstr>
      <vt:lpstr>PRUNING THE TREE</vt:lpstr>
      <vt:lpstr>PRUNING THE TREE</vt:lpstr>
      <vt:lpstr>Presentazione standard di PowerPoint</vt:lpstr>
      <vt:lpstr>Presentazione standard di PowerPoint</vt:lpstr>
      <vt:lpstr>Presentazione standard di PowerPoint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CONSIDERATIONS</vt:lpstr>
      <vt:lpstr>Presentazione standard di PowerPoint</vt:lpstr>
      <vt:lpstr>RELAXING THE PROBLEM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2</dc:title>
  <cp:lastModifiedBy>Veronica Vulcano</cp:lastModifiedBy>
  <cp:revision>81</cp:revision>
  <dcterms:modified xsi:type="dcterms:W3CDTF">2020-11-30T11:05:55Z</dcterms:modified>
</cp:coreProperties>
</file>